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8"/>
  </p:notesMasterIdLst>
  <p:sldIdLst>
    <p:sldId id="276" r:id="rId2"/>
    <p:sldId id="368" r:id="rId3"/>
    <p:sldId id="369" r:id="rId4"/>
    <p:sldId id="370" r:id="rId5"/>
    <p:sldId id="371" r:id="rId6"/>
    <p:sldId id="372" r:id="rId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1932" autoAdjust="0"/>
  </p:normalViewPr>
  <p:slideViewPr>
    <p:cSldViewPr snapToGrid="0">
      <p:cViewPr varScale="1">
        <p:scale>
          <a:sx n="67" d="100"/>
          <a:sy n="67" d="100"/>
        </p:scale>
        <p:origin x="1190"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Since the beginning of the Syrian Civil war in 2011, extremist groups have taken advantage of the chaos and instability to loot and destroy archaeological sites and museums throughout Syria and into parts of Iraq, the most notable widely covered of which have been the 2014-2015 capture of Mosul and subsequent destruction of the Mosul Museum and Library.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2015, ISIS took bulldozers and explosives to Nimrud, vandalizing </a:t>
            </a:r>
            <a:r>
              <a:rPr lang="en-US" dirty="0" err="1"/>
              <a:t>Hatra</a:t>
            </a:r>
            <a:r>
              <a:rPr lang="en-US" dirty="0"/>
              <a:t>, Nineveh, </a:t>
            </a:r>
            <a:r>
              <a:rPr lang="en-US" dirty="0" err="1"/>
              <a:t>Khorsabad</a:t>
            </a:r>
            <a:r>
              <a:rPr lang="en-US" dirty="0"/>
              <a:t>, and others. The destruction of Palmyra in 2016 was another devastating blow to world cultural heritage.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the primary players in this story that we are all familiar with are Al-Qaeda and ISIS, we must not forget the importance of local gangs of organized looters, as well as subsistence looters, that take advantage of inadequately protected cultural property to loot for a variety of reasons.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why is this happening?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reasons why the destruction and looting of cultural property is happening both in the Middle East and across the globe seem to fall into a number of categories.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Failure to protect archaeological sites and cultural property, poverty, religious ideology, propaganda, and last, but most certainly not least, supply and demand, are some of the contributing factors of this issue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Extremist Muslim groups have used religious ideology as a driving motivation for destruction of idolatrous heritage. The Taliban made no qualms about destroying the </a:t>
            </a:r>
            <a:r>
              <a:rPr lang="en-US" dirty="0" err="1"/>
              <a:t>Bamiyan</a:t>
            </a:r>
            <a:r>
              <a:rPr lang="en-US" dirty="0"/>
              <a:t> </a:t>
            </a:r>
            <a:r>
              <a:rPr lang="en-US" dirty="0" err="1"/>
              <a:t>Buddhas</a:t>
            </a:r>
            <a:r>
              <a:rPr lang="en-US" dirty="0"/>
              <a:t> in Afghanistan for just this very reason.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2860378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Recently, however, the rise of criminal iconoclasm has returned to the world stage with ISIS taking the lead in destruction of idolatrous cultural sites that they say must be eradicated from a true Islamic state. While they preach their message, in reality, they are destroying these sites for propaganda opportunities used to recruit forces and obtain donations from sympathizers to their cause. Poverty plays a role here. The abject poverty in much of the Middle East forces economically deprived villagers not only into the well-paying arms of ISIS, but also into subsistence looting in efforts to support themselves and their families.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importantly, one of the primary drivers in this equation is the law of supply and demand. Private collectors, museums and auction houses from the U.S. to the UK and Japan have an insatiable appetite for cultural property. Regardless of the numerous laws in many countries making trade in illicit antiquities a punishable crime, it is often very easy for collectors and museums to work around a lack of provenience. The simple fact is, if there was no demand for these objects, the extremist groups and opportunistic looters would have nowhere to sell their ill-gotten goods and cultural property might be spared.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long-term</a:t>
            </a:r>
            <a:r>
              <a:rPr lang="en-US" baseline="0" dirty="0"/>
              <a:t> repercussions of this theft are multifaceted. The act of looting destroys all archaeological context the artifacts may have had – thereby eradicating much of the information that archaeologist use to understand the where, when, and why questions that arise when trying to reconstruct past lifeways. Further, the funds from the illicit antiquities trade stock the coffers of terrorist organizations, allowing them to continue their missions of chaos and destruction. Additionally, an often forgotten repercussion of these acts is the destruction of the shared cultural identity that these objects and locations represent. The loss of cultural identity destabilizes the very make-up of society, thereby furthering the goals of extremist groups and limiting the abilities of social reconstruction. </a:t>
            </a:r>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341741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373279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79228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3022054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39" name="Google Shape;39;p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1" name="Google Shape;41;p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2" name="Google Shape;42;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99" name="Google Shape;99;p1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0" name="Google Shape;100;p1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2" name="Google Shape;102;p1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1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0" name="Google Shape;110;p1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1" name="Google Shape;111;p1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2" name="Google Shape;112;p1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3" name="Google Shape;113;p1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4" name="Google Shape;114;p1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5" name="Google Shape;115;p1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6" name="Google Shape;116;p1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7" name="Google Shape;117;p1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8" name="Google Shape;118;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4" name="Google Shape;124;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0" name="Google Shape;130;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4880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57" name="Google Shape;57;p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58" name="Google Shape;58;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64" name="Google Shape;64;p1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5" name="Google Shape;65;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71" name="Google Shape;71;p1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2" name="Google Shape;72;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8" name="Google Shape;78;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4" name="Google Shape;84;p1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5" name="Google Shape;85;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
        <p:nvSpPr>
          <p:cNvPr id="89" name="Google Shape;89;p1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3" name="Google Shape;93;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2.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jp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4325" cy="6858000"/>
          </a:xfrm>
          <a:prstGeom prst="rect">
            <a:avLst/>
          </a:prstGeom>
        </p:spPr>
      </p:pic>
      <p:sp>
        <p:nvSpPr>
          <p:cNvPr id="2" name="Title 1"/>
          <p:cNvSpPr>
            <a:spLocks noGrp="1"/>
          </p:cNvSpPr>
          <p:nvPr>
            <p:ph type="ctrTitle"/>
          </p:nvPr>
        </p:nvSpPr>
        <p:spPr>
          <a:xfrm>
            <a:off x="428731" y="4513337"/>
            <a:ext cx="9511325" cy="1207951"/>
          </a:xfrm>
        </p:spPr>
        <p:txBody>
          <a:bodyPr>
            <a:noAutofit/>
          </a:bodyPr>
          <a:lstStyle/>
          <a:p>
            <a:pPr algn="l">
              <a:lnSpc>
                <a:spcPct val="100000"/>
              </a:lnSpc>
            </a:pPr>
            <a:r>
              <a:rPr lang="en-US" sz="3600" dirty="0">
                <a:latin typeface="Helvetica" charset="0"/>
                <a:ea typeface="Helvetica" charset="0"/>
                <a:cs typeface="Helvetica" charset="0"/>
              </a:rPr>
              <a:t>Towards a Model for Predicting Overland Trafficking Routes</a:t>
            </a:r>
            <a:br>
              <a:rPr lang="en-US" sz="3600" dirty="0">
                <a:latin typeface="Helvetica" charset="0"/>
                <a:ea typeface="Helvetica" charset="0"/>
                <a:cs typeface="Helvetica" charset="0"/>
              </a:rPr>
            </a:br>
            <a:br>
              <a:rPr lang="en-US" sz="3600" dirty="0">
                <a:latin typeface="Helvetica" charset="0"/>
                <a:ea typeface="Helvetica" charset="0"/>
                <a:cs typeface="Helvetica" charset="0"/>
              </a:rPr>
            </a:br>
            <a:r>
              <a:rPr lang="en-US" sz="1800" dirty="0">
                <a:latin typeface="Helvetica" charset="0"/>
                <a:ea typeface="Helvetica" charset="0"/>
                <a:cs typeface="Helvetica" charset="0"/>
              </a:rPr>
              <a:t>Cornell, Harry</a:t>
            </a:r>
            <a:br>
              <a:rPr lang="en-US" sz="1800" dirty="0">
                <a:latin typeface="Helvetica" charset="0"/>
                <a:ea typeface="Helvetica" charset="0"/>
                <a:cs typeface="Helvetica" charset="0"/>
              </a:rPr>
            </a:br>
            <a:r>
              <a:rPr lang="en-US" sz="1800" dirty="0">
                <a:latin typeface="Helvetica" charset="0"/>
                <a:ea typeface="Helvetica" charset="0"/>
                <a:cs typeface="Helvetica" charset="0"/>
              </a:rPr>
              <a:t>Necaise, Aaron </a:t>
            </a:r>
            <a:br>
              <a:rPr lang="en-US" sz="1800" dirty="0">
                <a:latin typeface="Helvetica" charset="0"/>
                <a:ea typeface="Helvetica" charset="0"/>
                <a:cs typeface="Helvetica" charset="0"/>
              </a:rPr>
            </a:br>
            <a:r>
              <a:rPr lang="en-US" sz="1800" dirty="0">
                <a:latin typeface="Helvetica" charset="0"/>
                <a:ea typeface="Helvetica" charset="0"/>
                <a:cs typeface="Helvetica" charset="0"/>
              </a:rPr>
              <a:t>Robkin, Jessica </a:t>
            </a:r>
            <a:br>
              <a:rPr lang="en-US" sz="1800" dirty="0">
                <a:latin typeface="Helvetica" charset="0"/>
                <a:ea typeface="Helvetica" charset="0"/>
                <a:cs typeface="Helvetica" charset="0"/>
              </a:rPr>
            </a:br>
            <a:br>
              <a:rPr lang="en-US" sz="1800" dirty="0">
                <a:latin typeface="Helvetica" charset="0"/>
                <a:ea typeface="Helvetica" charset="0"/>
                <a:cs typeface="Helvetica" charset="0"/>
              </a:rPr>
            </a:br>
            <a:br>
              <a:rPr lang="en-US" sz="1800" dirty="0">
                <a:latin typeface="Helvetica" charset="0"/>
                <a:ea typeface="Helvetica" charset="0"/>
                <a:cs typeface="Helvetica" charset="0"/>
              </a:rPr>
            </a:br>
            <a:r>
              <a:rPr lang="en-US" sz="1800" dirty="0">
                <a:latin typeface="Helvetica" charset="0"/>
                <a:ea typeface="Helvetica" charset="0"/>
                <a:cs typeface="Helvetica" charset="0"/>
              </a:rPr>
              <a:t>IDS 6916</a:t>
            </a:r>
            <a:br>
              <a:rPr lang="en-US" sz="1800" dirty="0">
                <a:latin typeface="Helvetica" charset="0"/>
                <a:ea typeface="Helvetica" charset="0"/>
                <a:cs typeface="Helvetica" charset="0"/>
              </a:rPr>
            </a:br>
            <a:r>
              <a:rPr lang="en-US" sz="1800" dirty="0">
                <a:latin typeface="Helvetica" charset="0"/>
                <a:ea typeface="Helvetica" charset="0"/>
                <a:cs typeface="Helvetica" charset="0"/>
              </a:rPr>
              <a:t>Research Practicum</a:t>
            </a:r>
            <a:br>
              <a:rPr lang="en-US" sz="1800" dirty="0">
                <a:latin typeface="Helvetica" charset="0"/>
                <a:ea typeface="Helvetica" charset="0"/>
                <a:cs typeface="Helvetica" charset="0"/>
              </a:rPr>
            </a:br>
            <a:r>
              <a:rPr lang="en-US" sz="1800" dirty="0">
                <a:latin typeface="Helvetica" charset="0"/>
                <a:ea typeface="Helvetica" charset="0"/>
                <a:cs typeface="Helvetica" charset="0"/>
              </a:rPr>
              <a:t>Final Presentation</a:t>
            </a:r>
            <a:br>
              <a:rPr lang="en-US" sz="1800" dirty="0">
                <a:latin typeface="Helvetica" charset="0"/>
                <a:ea typeface="Helvetica" charset="0"/>
                <a:cs typeface="Helvetica" charset="0"/>
              </a:rPr>
            </a:br>
            <a:endParaRPr lang="en-US" sz="18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408738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Terrorism and the Theft of Cultural Heritage </a:t>
            </a:r>
          </a:p>
        </p:txBody>
      </p:sp>
      <p:sp>
        <p:nvSpPr>
          <p:cNvPr id="4" name="Vertical Text Placeholder 3"/>
          <p:cNvSpPr>
            <a:spLocks noGrp="1"/>
          </p:cNvSpPr>
          <p:nvPr>
            <p:ph type="body" orient="vert" idx="1"/>
          </p:nvPr>
        </p:nvSpPr>
        <p:spPr>
          <a:xfrm>
            <a:off x="232163" y="1791089"/>
            <a:ext cx="7300207" cy="4178259"/>
          </a:xfrm>
        </p:spPr>
        <p:txBody>
          <a:bodyPr/>
          <a:lstStyle/>
          <a:p>
            <a:pPr marL="114300" indent="0">
              <a:buNone/>
            </a:pPr>
            <a:r>
              <a:rPr lang="en-US" sz="2300" dirty="0"/>
              <a:t>Regional background </a:t>
            </a:r>
          </a:p>
          <a:p>
            <a:r>
              <a:rPr lang="en-US" sz="2300" dirty="0"/>
              <a:t>Arab Spring &amp; Syrian Civil War in 2011 leads to destruction of cultural heritage sites and museums across the region.</a:t>
            </a:r>
          </a:p>
          <a:p>
            <a:r>
              <a:rPr lang="en-US" sz="2300" dirty="0"/>
              <a:t>In the intervening years, widespread archaeological site looting by both terrorist and government actors occurs.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7" name="Google Shape;148;p20">
            <a:extLst>
              <a:ext uri="{FF2B5EF4-FFF2-40B4-BE49-F238E27FC236}">
                <a16:creationId xmlns:a16="http://schemas.microsoft.com/office/drawing/2014/main" id="{0364FEE2-721B-4BD1-ACD9-F07AC6B518A2}"/>
              </a:ext>
            </a:extLst>
          </p:cNvPr>
          <p:cNvPicPr preferRelativeResize="0"/>
          <p:nvPr/>
        </p:nvPicPr>
        <p:blipFill>
          <a:blip r:embed="rId6">
            <a:alphaModFix/>
          </a:blip>
          <a:stretch>
            <a:fillRect/>
          </a:stretch>
        </p:blipFill>
        <p:spPr>
          <a:xfrm>
            <a:off x="7318572" y="4481692"/>
            <a:ext cx="3795525" cy="2161500"/>
          </a:xfrm>
          <a:prstGeom prst="rect">
            <a:avLst/>
          </a:prstGeom>
          <a:noFill/>
          <a:ln>
            <a:noFill/>
          </a:ln>
        </p:spPr>
      </p:pic>
      <p:pic>
        <p:nvPicPr>
          <p:cNvPr id="18" name="Google Shape;149;p20">
            <a:extLst>
              <a:ext uri="{FF2B5EF4-FFF2-40B4-BE49-F238E27FC236}">
                <a16:creationId xmlns:a16="http://schemas.microsoft.com/office/drawing/2014/main" id="{C094D462-5EAD-4F44-93FE-B24BC19E1B73}"/>
              </a:ext>
            </a:extLst>
          </p:cNvPr>
          <p:cNvPicPr preferRelativeResize="0"/>
          <p:nvPr/>
        </p:nvPicPr>
        <p:blipFill>
          <a:blip r:embed="rId7">
            <a:alphaModFix/>
          </a:blip>
          <a:stretch>
            <a:fillRect/>
          </a:stretch>
        </p:blipFill>
        <p:spPr>
          <a:xfrm>
            <a:off x="9109812" y="1445301"/>
            <a:ext cx="2850025" cy="2590895"/>
          </a:xfrm>
          <a:prstGeom prst="rect">
            <a:avLst/>
          </a:prstGeom>
          <a:noFill/>
          <a:ln>
            <a:noFill/>
          </a:ln>
        </p:spPr>
      </p:pic>
      <p:sp>
        <p:nvSpPr>
          <p:cNvPr id="20" name="Google Shape;152;p20">
            <a:extLst>
              <a:ext uri="{FF2B5EF4-FFF2-40B4-BE49-F238E27FC236}">
                <a16:creationId xmlns:a16="http://schemas.microsoft.com/office/drawing/2014/main" id="{0D1093CA-7719-4CA6-AA54-CE0A535B4272}"/>
              </a:ext>
            </a:extLst>
          </p:cNvPr>
          <p:cNvSpPr txBox="1"/>
          <p:nvPr/>
        </p:nvSpPr>
        <p:spPr>
          <a:xfrm>
            <a:off x="7242542" y="6538492"/>
            <a:ext cx="3795600" cy="2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Cairo Museum, 2011. Photo: AP/BBC News</a:t>
            </a:r>
            <a:endParaRPr sz="900" dirty="0">
              <a:solidFill>
                <a:srgbClr val="FFFFFF"/>
              </a:solidFill>
              <a:latin typeface="Rockwell"/>
              <a:ea typeface="Rockwell"/>
              <a:cs typeface="Rockwell"/>
              <a:sym typeface="Rockwell"/>
            </a:endParaRPr>
          </a:p>
        </p:txBody>
      </p:sp>
      <p:sp>
        <p:nvSpPr>
          <p:cNvPr id="21" name="Google Shape;146;p20">
            <a:extLst>
              <a:ext uri="{FF2B5EF4-FFF2-40B4-BE49-F238E27FC236}">
                <a16:creationId xmlns:a16="http://schemas.microsoft.com/office/drawing/2014/main" id="{97F000C9-6D7B-432F-823C-000627B20690}"/>
              </a:ext>
            </a:extLst>
          </p:cNvPr>
          <p:cNvSpPr txBox="1"/>
          <p:nvPr/>
        </p:nvSpPr>
        <p:spPr>
          <a:xfrm>
            <a:off x="4198200" y="5285188"/>
            <a:ext cx="3795600" cy="18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Rockwell"/>
              <a:ea typeface="Rockwell"/>
              <a:cs typeface="Rockwell"/>
              <a:sym typeface="Rockwell"/>
            </a:endParaRPr>
          </a:p>
        </p:txBody>
      </p:sp>
      <p:sp>
        <p:nvSpPr>
          <p:cNvPr id="22" name="Google Shape;150;p20">
            <a:extLst>
              <a:ext uri="{FF2B5EF4-FFF2-40B4-BE49-F238E27FC236}">
                <a16:creationId xmlns:a16="http://schemas.microsoft.com/office/drawing/2014/main" id="{992908AB-06C2-468C-90B8-86D3CE9E6761}"/>
              </a:ext>
            </a:extLst>
          </p:cNvPr>
          <p:cNvSpPr txBox="1"/>
          <p:nvPr/>
        </p:nvSpPr>
        <p:spPr>
          <a:xfrm>
            <a:off x="9140342" y="3945124"/>
            <a:ext cx="2850000" cy="29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900">
                <a:solidFill>
                  <a:srgbClr val="FFFFFF"/>
                </a:solidFill>
                <a:latin typeface="Rockwell"/>
                <a:ea typeface="Rockwell"/>
                <a:cs typeface="Rockwell"/>
                <a:sym typeface="Rockwell"/>
              </a:rPr>
              <a:t>Destruction of Palmyra, 2016. Photo: Arbresh.info</a:t>
            </a:r>
            <a:endParaRPr sz="900">
              <a:solidFill>
                <a:srgbClr val="FFFFFF"/>
              </a:solidFill>
              <a:latin typeface="Rockwell"/>
              <a:ea typeface="Rockwell"/>
              <a:cs typeface="Rockwell"/>
              <a:sym typeface="Rockwell"/>
            </a:endParaRPr>
          </a:p>
        </p:txBody>
      </p:sp>
      <p:pic>
        <p:nvPicPr>
          <p:cNvPr id="3" name="Audio 2">
            <a:hlinkClick r:id="" action="ppaction://media"/>
            <a:extLst>
              <a:ext uri="{FF2B5EF4-FFF2-40B4-BE49-F238E27FC236}">
                <a16:creationId xmlns:a16="http://schemas.microsoft.com/office/drawing/2014/main" id="{FF2C3B04-A0CC-4D2B-AA77-158016B54B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01525371"/>
      </p:ext>
    </p:extLst>
  </p:cSld>
  <p:clrMapOvr>
    <a:masterClrMapping/>
  </p:clrMapOvr>
  <mc:AlternateContent xmlns:mc="http://schemas.openxmlformats.org/markup-compatibility/2006" xmlns:p14="http://schemas.microsoft.com/office/powerpoint/2010/main">
    <mc:Choice Requires="p14">
      <p:transition spd="slow" p14:dur="2000" advTm="95889"/>
    </mc:Choice>
    <mc:Fallback xmlns="">
      <p:transition spd="slow" advTm="95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Looting and the Funding of Terrorism </a:t>
            </a:r>
          </a:p>
        </p:txBody>
      </p:sp>
      <p:sp>
        <p:nvSpPr>
          <p:cNvPr id="4" name="Vertical Text Placeholder 3"/>
          <p:cNvSpPr>
            <a:spLocks noGrp="1"/>
          </p:cNvSpPr>
          <p:nvPr>
            <p:ph type="body" orient="vert" idx="1"/>
          </p:nvPr>
        </p:nvSpPr>
        <p:spPr>
          <a:xfrm>
            <a:off x="232163" y="1445301"/>
            <a:ext cx="8637517" cy="5216852"/>
          </a:xfrm>
        </p:spPr>
        <p:txBody>
          <a:bodyPr/>
          <a:lstStyle/>
          <a:p>
            <a:pPr lvl="0" indent="-355600">
              <a:buSzPts val="2000"/>
              <a:buChar char="●"/>
            </a:pPr>
            <a:r>
              <a:rPr lang="en-US" sz="2300" dirty="0"/>
              <a:t>ISIS destroys archaeological sites under the premise of idolatry, while confiscating the most valuable artifacts for later sale on the black market.  </a:t>
            </a:r>
          </a:p>
          <a:p>
            <a:pPr lvl="0" indent="-355600">
              <a:buSzPts val="2000"/>
              <a:buChar char="●"/>
            </a:pPr>
            <a:r>
              <a:rPr lang="en-US" sz="2300" dirty="0"/>
              <a:t>Evidence of widespread site looting is detected using satellite imagery from the region. </a:t>
            </a:r>
          </a:p>
          <a:p>
            <a:pPr lvl="0" indent="-355600">
              <a:buSzPts val="2000"/>
              <a:buChar char="●"/>
            </a:pPr>
            <a:r>
              <a:rPr lang="en-US" sz="2300" dirty="0"/>
              <a:t>Long-term repercussions  of these actions multifaceted</a:t>
            </a:r>
          </a:p>
          <a:p>
            <a:pPr lvl="0" indent="-355600">
              <a:buSzPts val="2000"/>
              <a:buChar char="●"/>
            </a:pPr>
            <a:r>
              <a:rPr lang="en-US" sz="2300" dirty="0"/>
              <a:t>Terrorism funding</a:t>
            </a:r>
          </a:p>
          <a:p>
            <a:pPr lvl="0" indent="-355600">
              <a:buSzPts val="2000"/>
              <a:buChar char="●"/>
            </a:pPr>
            <a:r>
              <a:rPr lang="en-US" sz="2300" dirty="0"/>
              <a:t>Destruction of cultural identity </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2" name="Google Shape;162;p21"/>
          <p:cNvPicPr preferRelativeResize="0"/>
          <p:nvPr/>
        </p:nvPicPr>
        <p:blipFill>
          <a:blip r:embed="rId6">
            <a:alphaModFix/>
          </a:blip>
          <a:stretch>
            <a:fillRect/>
          </a:stretch>
        </p:blipFill>
        <p:spPr>
          <a:xfrm>
            <a:off x="9031544" y="2489062"/>
            <a:ext cx="2998592" cy="2174417"/>
          </a:xfrm>
          <a:prstGeom prst="rect">
            <a:avLst/>
          </a:prstGeom>
          <a:noFill/>
          <a:ln w="28575">
            <a:solidFill>
              <a:schemeClr val="accent4"/>
            </a:solidFill>
          </a:ln>
          <a:effectLst>
            <a:softEdge rad="12700"/>
          </a:effectLst>
        </p:spPr>
      </p:pic>
      <p:sp>
        <p:nvSpPr>
          <p:cNvPr id="15" name="Google Shape;163;p21">
            <a:extLst>
              <a:ext uri="{FF2B5EF4-FFF2-40B4-BE49-F238E27FC236}">
                <a16:creationId xmlns:a16="http://schemas.microsoft.com/office/drawing/2014/main" id="{AC7E6E67-7E01-4549-804F-25A5D902E307}"/>
              </a:ext>
            </a:extLst>
          </p:cNvPr>
          <p:cNvSpPr txBox="1"/>
          <p:nvPr/>
        </p:nvSpPr>
        <p:spPr>
          <a:xfrm>
            <a:off x="9031544" y="4663479"/>
            <a:ext cx="2998592" cy="37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2014 Satellite imagery of the Bronze Age city of Elba (present day Tell </a:t>
            </a:r>
            <a:r>
              <a:rPr lang="en-US" sz="900" dirty="0" err="1">
                <a:solidFill>
                  <a:srgbClr val="FFFFFF"/>
                </a:solidFill>
                <a:latin typeface="Rockwell"/>
                <a:ea typeface="Rockwell"/>
                <a:cs typeface="Rockwell"/>
                <a:sym typeface="Rockwell"/>
              </a:rPr>
              <a:t>Mardikh</a:t>
            </a:r>
            <a:r>
              <a:rPr lang="en-US" sz="900" dirty="0">
                <a:solidFill>
                  <a:srgbClr val="FFFFFF"/>
                </a:solidFill>
                <a:latin typeface="Rockwell"/>
                <a:ea typeface="Rockwell"/>
                <a:cs typeface="Rockwell"/>
                <a:sym typeface="Rockwell"/>
              </a:rPr>
              <a:t> (</a:t>
            </a:r>
            <a:r>
              <a:rPr lang="en-US" sz="900" dirty="0" err="1">
                <a:solidFill>
                  <a:srgbClr val="FFFFFF"/>
                </a:solidFill>
                <a:latin typeface="Rockwell"/>
                <a:ea typeface="Rockwell"/>
                <a:cs typeface="Rockwell"/>
                <a:sym typeface="Rockwell"/>
              </a:rPr>
              <a:t>Casana</a:t>
            </a:r>
            <a:r>
              <a:rPr lang="en-US" sz="900" dirty="0">
                <a:solidFill>
                  <a:srgbClr val="FFFFFF"/>
                </a:solidFill>
                <a:latin typeface="Rockwell"/>
                <a:ea typeface="Rockwell"/>
                <a:cs typeface="Rockwell"/>
                <a:sym typeface="Rockwell"/>
              </a:rPr>
              <a:t>, 2015). </a:t>
            </a:r>
            <a:endParaRPr sz="900" dirty="0">
              <a:solidFill>
                <a:srgbClr val="FFFFFF"/>
              </a:solidFill>
              <a:latin typeface="Rockwell"/>
              <a:ea typeface="Rockwell"/>
              <a:cs typeface="Rockwell"/>
              <a:sym typeface="Rockwell"/>
            </a:endParaRPr>
          </a:p>
        </p:txBody>
      </p:sp>
      <p:pic>
        <p:nvPicPr>
          <p:cNvPr id="6" name="Audio 5">
            <a:hlinkClick r:id="" action="ppaction://media"/>
            <a:extLst>
              <a:ext uri="{FF2B5EF4-FFF2-40B4-BE49-F238E27FC236}">
                <a16:creationId xmlns:a16="http://schemas.microsoft.com/office/drawing/2014/main" id="{3243DA7F-7A89-4788-A463-CFF2D900F8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6059013"/>
      </p:ext>
    </p:extLst>
  </p:cSld>
  <p:clrMapOvr>
    <a:masterClrMapping/>
  </p:clrMapOvr>
  <mc:AlternateContent xmlns:mc="http://schemas.openxmlformats.org/markup-compatibility/2006" xmlns:p14="http://schemas.microsoft.com/office/powerpoint/2010/main">
    <mc:Choice Requires="p14">
      <p:transition spd="slow" p14:dur="2000" advTm="74766"/>
    </mc:Choice>
    <mc:Fallback xmlns="">
      <p:transition spd="slow" advTm="7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Transnational Smuggling and Overland Trafficking</a:t>
            </a:r>
          </a:p>
        </p:txBody>
      </p:sp>
      <p:sp>
        <p:nvSpPr>
          <p:cNvPr id="4" name="Vertical Text Placeholder 3"/>
          <p:cNvSpPr>
            <a:spLocks noGrp="1"/>
          </p:cNvSpPr>
          <p:nvPr>
            <p:ph type="body" orient="vert" idx="1"/>
          </p:nvPr>
        </p:nvSpPr>
        <p:spPr>
          <a:xfrm>
            <a:off x="52126" y="1450422"/>
            <a:ext cx="7127953" cy="5216852"/>
          </a:xfrm>
        </p:spPr>
        <p:txBody>
          <a:bodyPr/>
          <a:lstStyle/>
          <a:p>
            <a:pPr lvl="1" indent="-355600">
              <a:lnSpc>
                <a:spcPct val="90000"/>
              </a:lnSpc>
              <a:spcBef>
                <a:spcPts val="0"/>
              </a:spcBef>
              <a:buClr>
                <a:srgbClr val="FFFFFF"/>
              </a:buClr>
              <a:buSzPts val="2000"/>
              <a:buChar char="○"/>
            </a:pPr>
            <a:r>
              <a:rPr lang="en-US" sz="2300" dirty="0">
                <a:solidFill>
                  <a:srgbClr val="FFFFFF"/>
                </a:solidFill>
              </a:rPr>
              <a:t>After illicit excavations, artifacts move from local looters to traffickers who transport the goods through road networks, across borders and, eventually, into the black market.</a:t>
            </a:r>
          </a:p>
          <a:p>
            <a:pPr lvl="1" indent="-355600">
              <a:lnSpc>
                <a:spcPct val="90000"/>
              </a:lnSpc>
              <a:spcBef>
                <a:spcPts val="0"/>
              </a:spcBef>
              <a:buClr>
                <a:srgbClr val="FFFFFF"/>
              </a:buClr>
              <a:buSzPts val="2000"/>
              <a:buChar char="○"/>
            </a:pPr>
            <a:endParaRPr lang="en-US" sz="2300" dirty="0">
              <a:solidFill>
                <a:srgbClr val="FFFFFF"/>
              </a:solidFill>
            </a:endParaRPr>
          </a:p>
          <a:p>
            <a:pPr lvl="1" indent="-355600">
              <a:lnSpc>
                <a:spcPct val="90000"/>
              </a:lnSpc>
              <a:spcBef>
                <a:spcPts val="0"/>
              </a:spcBef>
              <a:buClr>
                <a:srgbClr val="FFFFFF"/>
              </a:buClr>
              <a:buSzPts val="2000"/>
              <a:buChar char="○"/>
            </a:pPr>
            <a:r>
              <a:rPr lang="en-US" sz="2300" dirty="0">
                <a:solidFill>
                  <a:srgbClr val="FFFFFF"/>
                </a:solidFill>
              </a:rPr>
              <a:t>Research into localized and transnational smuggling provide insight into the trafficking of illicit antiquities.</a:t>
            </a:r>
          </a:p>
          <a:p>
            <a:pPr lvl="1" indent="-355600">
              <a:lnSpc>
                <a:spcPct val="90000"/>
              </a:lnSpc>
              <a:spcBef>
                <a:spcPts val="0"/>
              </a:spcBef>
              <a:buClr>
                <a:srgbClr val="FFFFFF"/>
              </a:buClr>
              <a:buSzPts val="2000"/>
              <a:buChar char="○"/>
            </a:pPr>
            <a:endParaRPr lang="en-US" sz="2300" dirty="0">
              <a:solidFill>
                <a:srgbClr val="FFFFFF"/>
              </a:solidFill>
            </a:endParaRPr>
          </a:p>
          <a:p>
            <a:pPr lvl="1" indent="-355600">
              <a:lnSpc>
                <a:spcPct val="90000"/>
              </a:lnSpc>
              <a:spcBef>
                <a:spcPts val="0"/>
              </a:spcBef>
              <a:buClr>
                <a:srgbClr val="FFFFFF"/>
              </a:buClr>
              <a:buSzPts val="2000"/>
              <a:buChar char="○"/>
            </a:pPr>
            <a:r>
              <a:rPr lang="en-US" sz="2300" dirty="0">
                <a:solidFill>
                  <a:srgbClr val="FFFFFF"/>
                </a:solidFill>
              </a:rPr>
              <a:t>Traffickers often plan out overland smuggling routes, taking several factors into consideration before deciding on the best route to travel. </a:t>
            </a:r>
            <a:endParaRPr lang="en-US" sz="23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5" name="Google Shape;171;p22"/>
          <p:cNvPicPr preferRelativeResize="0"/>
          <p:nvPr/>
        </p:nvPicPr>
        <p:blipFill rotWithShape="1">
          <a:blip r:embed="rId6">
            <a:alphaModFix/>
          </a:blip>
          <a:srcRect l="22521" t="29531" r="25822" b="26154"/>
          <a:stretch/>
        </p:blipFill>
        <p:spPr>
          <a:xfrm>
            <a:off x="7180081" y="4788194"/>
            <a:ext cx="3948149" cy="1816974"/>
          </a:xfrm>
          <a:prstGeom prst="rect">
            <a:avLst/>
          </a:prstGeom>
          <a:noFill/>
          <a:ln w="28575">
            <a:solidFill>
              <a:schemeClr val="accent4"/>
            </a:solidFill>
          </a:ln>
        </p:spPr>
      </p:pic>
      <p:sp>
        <p:nvSpPr>
          <p:cNvPr id="17" name="Google Shape;172;p22"/>
          <p:cNvSpPr txBox="1"/>
          <p:nvPr/>
        </p:nvSpPr>
        <p:spPr>
          <a:xfrm>
            <a:off x="7671855" y="6571553"/>
            <a:ext cx="2964600" cy="1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Cocaine supply chain structure (</a:t>
            </a:r>
            <a:r>
              <a:rPr lang="en-US" sz="900" dirty="0" err="1">
                <a:solidFill>
                  <a:srgbClr val="FFFFFF"/>
                </a:solidFill>
                <a:latin typeface="Rockwell"/>
                <a:ea typeface="Rockwell"/>
                <a:cs typeface="Rockwell"/>
                <a:sym typeface="Rockwell"/>
              </a:rPr>
              <a:t>Basu</a:t>
            </a:r>
            <a:r>
              <a:rPr lang="en-US" sz="900" dirty="0">
                <a:solidFill>
                  <a:srgbClr val="FFFFFF"/>
                </a:solidFill>
                <a:latin typeface="Rockwell"/>
                <a:ea typeface="Rockwell"/>
                <a:cs typeface="Rockwell"/>
                <a:sym typeface="Rockwell"/>
              </a:rPr>
              <a:t>, 2013)</a:t>
            </a:r>
            <a:endParaRPr sz="900" dirty="0">
              <a:solidFill>
                <a:srgbClr val="FFFFFF"/>
              </a:solidFill>
              <a:latin typeface="Rockwell"/>
              <a:ea typeface="Rockwell"/>
              <a:cs typeface="Rockwell"/>
              <a:sym typeface="Rockwell"/>
            </a:endParaRPr>
          </a:p>
        </p:txBody>
      </p:sp>
      <p:pic>
        <p:nvPicPr>
          <p:cNvPr id="18" name="Google Shape;173;p22"/>
          <p:cNvPicPr preferRelativeResize="0"/>
          <p:nvPr/>
        </p:nvPicPr>
        <p:blipFill>
          <a:blip r:embed="rId7">
            <a:alphaModFix/>
          </a:blip>
          <a:stretch>
            <a:fillRect/>
          </a:stretch>
        </p:blipFill>
        <p:spPr>
          <a:xfrm>
            <a:off x="7180081" y="1445301"/>
            <a:ext cx="4821724" cy="2705325"/>
          </a:xfrm>
          <a:prstGeom prst="rect">
            <a:avLst/>
          </a:prstGeom>
          <a:noFill/>
          <a:ln w="28575">
            <a:solidFill>
              <a:schemeClr val="accent4"/>
            </a:solidFill>
          </a:ln>
        </p:spPr>
      </p:pic>
      <p:sp>
        <p:nvSpPr>
          <p:cNvPr id="10" name="Google Shape;175;p22">
            <a:extLst>
              <a:ext uri="{FF2B5EF4-FFF2-40B4-BE49-F238E27FC236}">
                <a16:creationId xmlns:a16="http://schemas.microsoft.com/office/drawing/2014/main" id="{075500AA-1B28-441A-8836-784DFCE36A5E}"/>
              </a:ext>
            </a:extLst>
          </p:cNvPr>
          <p:cNvSpPr txBox="1"/>
          <p:nvPr/>
        </p:nvSpPr>
        <p:spPr>
          <a:xfrm>
            <a:off x="7204926" y="4150626"/>
            <a:ext cx="4766700" cy="3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900" dirty="0">
                <a:solidFill>
                  <a:srgbClr val="FFFFFF"/>
                </a:solidFill>
                <a:latin typeface="Rockwell"/>
                <a:ea typeface="Rockwell"/>
                <a:cs typeface="Rockwell"/>
                <a:sym typeface="Rockwell"/>
              </a:rPr>
              <a:t>Trafficking through the Middle East and North Africa (MENA region). (</a:t>
            </a:r>
            <a:r>
              <a:rPr lang="en-US" sz="900" dirty="0" err="1">
                <a:solidFill>
                  <a:srgbClr val="FFFFFF"/>
                </a:solidFill>
                <a:latin typeface="Rockwell"/>
                <a:ea typeface="Rockwell"/>
                <a:cs typeface="Rockwell"/>
                <a:sym typeface="Rockwell"/>
              </a:rPr>
              <a:t>Barzoukas</a:t>
            </a:r>
            <a:r>
              <a:rPr lang="en-US" sz="900" dirty="0">
                <a:solidFill>
                  <a:srgbClr val="FFFFFF"/>
                </a:solidFill>
                <a:latin typeface="Rockwell"/>
                <a:ea typeface="Rockwell"/>
                <a:cs typeface="Rockwell"/>
                <a:sym typeface="Rockwell"/>
              </a:rPr>
              <a:t>, 2017)</a:t>
            </a:r>
            <a:endParaRPr sz="900" dirty="0">
              <a:solidFill>
                <a:srgbClr val="FFFFFF"/>
              </a:solidFill>
              <a:latin typeface="Rockwell"/>
              <a:ea typeface="Rockwell"/>
              <a:cs typeface="Rockwell"/>
              <a:sym typeface="Rockwell"/>
            </a:endParaRPr>
          </a:p>
        </p:txBody>
      </p:sp>
      <p:pic>
        <p:nvPicPr>
          <p:cNvPr id="6" name="Audio 5">
            <a:hlinkClick r:id="" action="ppaction://media"/>
            <a:extLst>
              <a:ext uri="{FF2B5EF4-FFF2-40B4-BE49-F238E27FC236}">
                <a16:creationId xmlns:a16="http://schemas.microsoft.com/office/drawing/2014/main" id="{E470C3A0-BAAD-40FB-8E25-AB0CB9D7BDF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68144746"/>
      </p:ext>
    </p:extLst>
  </p:cSld>
  <p:clrMapOvr>
    <a:masterClrMapping/>
  </p:clrMapOvr>
  <mc:AlternateContent xmlns:mc="http://schemas.openxmlformats.org/markup-compatibility/2006" xmlns:p14="http://schemas.microsoft.com/office/powerpoint/2010/main">
    <mc:Choice Requires="p14">
      <p:transition spd="slow" p14:dur="2000" advTm="128174"/>
    </mc:Choice>
    <mc:Fallback xmlns="">
      <p:transition spd="slow" advTm="128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Topic / Purpose Statement</a:t>
            </a:r>
          </a:p>
        </p:txBody>
      </p:sp>
      <p:sp>
        <p:nvSpPr>
          <p:cNvPr id="4" name="Vertical Text Placeholder 3"/>
          <p:cNvSpPr>
            <a:spLocks noGrp="1"/>
          </p:cNvSpPr>
          <p:nvPr>
            <p:ph type="body" orient="vert" idx="1"/>
          </p:nvPr>
        </p:nvSpPr>
        <p:spPr>
          <a:xfrm>
            <a:off x="232163" y="1445301"/>
            <a:ext cx="5345677" cy="5216852"/>
          </a:xfrm>
        </p:spPr>
        <p:txBody>
          <a:bodyPr/>
          <a:lstStyle/>
          <a:p>
            <a:pPr marL="101600" lvl="0" indent="0" algn="ctr">
              <a:buSzPts val="2000"/>
              <a:buNone/>
            </a:pPr>
            <a:r>
              <a:rPr lang="en-US" sz="2500" dirty="0"/>
              <a:t>The intent of this line of work is to use computer simulations to help law enforcement and cultural heritage workers recover looted artifacts by identifying the most probable overland smuggling routes.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181;p23"/>
          <p:cNvPicPr preferRelativeResize="0"/>
          <p:nvPr/>
        </p:nvPicPr>
        <p:blipFill>
          <a:blip r:embed="rId6">
            <a:alphaModFix/>
          </a:blip>
          <a:stretch>
            <a:fillRect/>
          </a:stretch>
        </p:blipFill>
        <p:spPr>
          <a:xfrm>
            <a:off x="6528522" y="1753002"/>
            <a:ext cx="4890450" cy="3698650"/>
          </a:xfrm>
          <a:prstGeom prst="rect">
            <a:avLst/>
          </a:prstGeom>
          <a:noFill/>
          <a:ln w="28575">
            <a:solidFill>
              <a:schemeClr val="accent4"/>
            </a:solidFill>
          </a:ln>
        </p:spPr>
      </p:pic>
      <p:sp>
        <p:nvSpPr>
          <p:cNvPr id="6" name="Google Shape;183;p23">
            <a:extLst>
              <a:ext uri="{FF2B5EF4-FFF2-40B4-BE49-F238E27FC236}">
                <a16:creationId xmlns:a16="http://schemas.microsoft.com/office/drawing/2014/main" id="{E1A11071-4176-463E-AF94-EAF476A24C5A}"/>
              </a:ext>
            </a:extLst>
          </p:cNvPr>
          <p:cNvSpPr txBox="1"/>
          <p:nvPr/>
        </p:nvSpPr>
        <p:spPr>
          <a:xfrm>
            <a:off x="6794172" y="5451652"/>
            <a:ext cx="4624800" cy="39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a:solidFill>
                  <a:srgbClr val="FFFFFF"/>
                </a:solidFill>
                <a:latin typeface="Rockwell"/>
                <a:ea typeface="Rockwell"/>
                <a:cs typeface="Rockwell"/>
                <a:sym typeface="Rockwell"/>
              </a:rPr>
              <a:t>Predicted drug smuggling routes, MX (Medel, 2015).</a:t>
            </a:r>
            <a:endParaRPr>
              <a:solidFill>
                <a:srgbClr val="FFFFFF"/>
              </a:solidFill>
              <a:latin typeface="Rockwell"/>
              <a:ea typeface="Rockwell"/>
              <a:cs typeface="Rockwell"/>
              <a:sym typeface="Rockwell"/>
            </a:endParaRPr>
          </a:p>
        </p:txBody>
      </p:sp>
      <p:pic>
        <p:nvPicPr>
          <p:cNvPr id="3" name="Audio 2">
            <a:hlinkClick r:id="" action="ppaction://media"/>
            <a:extLst>
              <a:ext uri="{FF2B5EF4-FFF2-40B4-BE49-F238E27FC236}">
                <a16:creationId xmlns:a16="http://schemas.microsoft.com/office/drawing/2014/main" id="{5F6056FC-C6AE-4EBE-99C9-2FD25BF699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7360779"/>
      </p:ext>
    </p:extLst>
  </p:cSld>
  <p:clrMapOvr>
    <a:masterClrMapping/>
  </p:clrMapOvr>
  <mc:AlternateContent xmlns:mc="http://schemas.openxmlformats.org/markup-compatibility/2006" xmlns:p14="http://schemas.microsoft.com/office/powerpoint/2010/main">
    <mc:Choice Requires="p14">
      <p:transition spd="slow" p14:dur="2000" advTm="32050"/>
    </mc:Choice>
    <mc:Fallback xmlns="">
      <p:transition spd="slow" advTm="32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Central Research Question</a:t>
            </a:r>
          </a:p>
        </p:txBody>
      </p:sp>
      <p:sp>
        <p:nvSpPr>
          <p:cNvPr id="4" name="Vertical Text Placeholder 3"/>
          <p:cNvSpPr>
            <a:spLocks noGrp="1"/>
          </p:cNvSpPr>
          <p:nvPr>
            <p:ph type="body" orient="vert" idx="1"/>
          </p:nvPr>
        </p:nvSpPr>
        <p:spPr>
          <a:xfrm>
            <a:off x="232162" y="1445301"/>
            <a:ext cx="11202455" cy="5216852"/>
          </a:xfrm>
        </p:spPr>
        <p:txBody>
          <a:bodyPr/>
          <a:lstStyle/>
          <a:p>
            <a:pPr marL="0" lvl="0" indent="0">
              <a:lnSpc>
                <a:spcPct val="90000"/>
              </a:lnSpc>
              <a:spcBef>
                <a:spcPts val="0"/>
              </a:spcBef>
              <a:buClr>
                <a:srgbClr val="FFFFFF"/>
              </a:buClr>
              <a:buSzPts val="1600"/>
              <a:buNone/>
            </a:pPr>
            <a:r>
              <a:rPr lang="en-US" sz="2800" dirty="0">
                <a:solidFill>
                  <a:srgbClr val="FFFFFF"/>
                </a:solidFill>
              </a:rPr>
              <a:t>Is it possible to accurately predict the travel patterns of smugglers using computer routing models?</a:t>
            </a:r>
          </a:p>
          <a:p>
            <a:pPr marL="0" lvl="0" indent="0">
              <a:lnSpc>
                <a:spcPct val="90000"/>
              </a:lnSpc>
              <a:spcBef>
                <a:spcPts val="0"/>
              </a:spcBef>
              <a:buClr>
                <a:srgbClr val="FFFFFF"/>
              </a:buClr>
              <a:buSzPts val="1600"/>
              <a:buNone/>
            </a:pPr>
            <a:endParaRPr lang="en-US" sz="1600" dirty="0">
              <a:solidFill>
                <a:srgbClr val="FFFFFF"/>
              </a:solidFill>
            </a:endParaRPr>
          </a:p>
          <a:p>
            <a:pPr marL="0" lvl="0" indent="0">
              <a:lnSpc>
                <a:spcPct val="90000"/>
              </a:lnSpc>
              <a:spcBef>
                <a:spcPts val="0"/>
              </a:spcBef>
              <a:buNone/>
            </a:pPr>
            <a:r>
              <a:rPr lang="en-US" sz="1600" dirty="0">
                <a:solidFill>
                  <a:srgbClr val="FFFFFF"/>
                </a:solidFill>
              </a:rPr>
              <a:t>	</a:t>
            </a:r>
            <a:r>
              <a:rPr lang="en-US" sz="2400" dirty="0">
                <a:solidFill>
                  <a:srgbClr val="FFFFFF"/>
                </a:solidFill>
              </a:rPr>
              <a:t>Subtopics:</a:t>
            </a:r>
            <a:endParaRPr lang="en-US" sz="1600" dirty="0">
              <a:solidFill>
                <a:srgbClr val="FFFFFF"/>
              </a:solidFill>
            </a:endParaRPr>
          </a:p>
          <a:p>
            <a:pPr marL="0" lvl="0" indent="0">
              <a:lnSpc>
                <a:spcPct val="90000"/>
              </a:lnSpc>
              <a:spcBef>
                <a:spcPts val="0"/>
              </a:spcBef>
              <a:buNone/>
            </a:pPr>
            <a:endParaRPr lang="en-US" sz="1600"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What factors influence routing decisions and to what degree?</a:t>
            </a:r>
          </a:p>
          <a:p>
            <a:pPr marL="1371600" lvl="0" indent="0">
              <a:lnSpc>
                <a:spcPct val="90000"/>
              </a:lnSpc>
              <a:spcBef>
                <a:spcPts val="0"/>
              </a:spcBef>
              <a:buNone/>
            </a:pPr>
            <a:endParaRPr lang="en-US"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How do these decisions differ across regions?</a:t>
            </a:r>
          </a:p>
          <a:p>
            <a:pPr marL="1371600" lvl="0" indent="0">
              <a:lnSpc>
                <a:spcPct val="90000"/>
              </a:lnSpc>
              <a:spcBef>
                <a:spcPts val="0"/>
              </a:spcBef>
              <a:buNone/>
            </a:pPr>
            <a:endParaRPr lang="en-US"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Can these methods be applied to intercept looted artifacts in the MENA region?</a:t>
            </a:r>
          </a:p>
          <a:p>
            <a:pPr marL="0" lvl="0" indent="0">
              <a:lnSpc>
                <a:spcPct val="90000"/>
              </a:lnSpc>
              <a:spcBef>
                <a:spcPts val="0"/>
              </a:spcBef>
              <a:buClr>
                <a:srgbClr val="FFFFFF"/>
              </a:buClr>
              <a:buSzPts val="1600"/>
              <a:buNone/>
            </a:pPr>
            <a:endParaRPr lang="en-US" sz="1600" dirty="0">
              <a:solidFill>
                <a:srgbClr val="FFFFFF"/>
              </a:solidFill>
            </a:endParaRPr>
          </a:p>
          <a:p>
            <a:pPr marL="0" lvl="0" indent="457200">
              <a:lnSpc>
                <a:spcPct val="90000"/>
              </a:lnSpc>
              <a:spcBef>
                <a:spcPts val="0"/>
              </a:spcBef>
              <a:buClr>
                <a:srgbClr val="FFFFFF"/>
              </a:buClr>
              <a:buSzPts val="1600"/>
              <a:buNone/>
            </a:pPr>
            <a:r>
              <a:rPr lang="en-US" sz="1600" dirty="0">
                <a:solidFill>
                  <a:srgbClr val="FFFFFF"/>
                </a:solidFill>
              </a:rPr>
              <a:t>        </a:t>
            </a:r>
            <a:r>
              <a:rPr lang="en-US" sz="2400" dirty="0">
                <a:solidFill>
                  <a:srgbClr val="FFFFFF"/>
                </a:solidFill>
              </a:rPr>
              <a:t>Approach:</a:t>
            </a:r>
          </a:p>
          <a:p>
            <a:pPr marL="0" lvl="0" indent="457200">
              <a:lnSpc>
                <a:spcPct val="90000"/>
              </a:lnSpc>
              <a:spcBef>
                <a:spcPts val="0"/>
              </a:spcBef>
              <a:buClr>
                <a:srgbClr val="FFFFFF"/>
              </a:buClr>
              <a:buSzPts val="1600"/>
              <a:buNone/>
            </a:pPr>
            <a:endParaRPr lang="en-US" sz="1600"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Qualitative:</a:t>
            </a:r>
            <a:r>
              <a:rPr lang="en-US" sz="1600" dirty="0">
                <a:solidFill>
                  <a:srgbClr val="FFFFFF"/>
                </a:solidFill>
              </a:rPr>
              <a:t> </a:t>
            </a:r>
          </a:p>
          <a:p>
            <a:pPr marL="2286000" lvl="1" indent="-330200">
              <a:lnSpc>
                <a:spcPct val="90000"/>
              </a:lnSpc>
              <a:spcBef>
                <a:spcPts val="0"/>
              </a:spcBef>
              <a:buClr>
                <a:srgbClr val="FFFFFF"/>
              </a:buClr>
              <a:buSzPts val="1600"/>
              <a:buChar char="○"/>
            </a:pPr>
            <a:r>
              <a:rPr lang="en-US" dirty="0">
                <a:solidFill>
                  <a:srgbClr val="FFFFFF"/>
                </a:solidFill>
              </a:rPr>
              <a:t>Graph-theory to develop routes</a:t>
            </a:r>
          </a:p>
          <a:p>
            <a:pPr marL="2286000" lvl="1" indent="-330200">
              <a:lnSpc>
                <a:spcPct val="90000"/>
              </a:lnSpc>
              <a:spcBef>
                <a:spcPts val="0"/>
              </a:spcBef>
              <a:buClr>
                <a:srgbClr val="FFFFFF"/>
              </a:buClr>
              <a:buSzPts val="1600"/>
              <a:buChar char="○"/>
            </a:pPr>
            <a:r>
              <a:rPr lang="en-US" dirty="0">
                <a:solidFill>
                  <a:srgbClr val="FFFFFF"/>
                </a:solidFill>
              </a:rPr>
              <a:t>Survey / questionnaires</a:t>
            </a: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2494F933-6E16-456B-959B-920B7592D8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87759197"/>
      </p:ext>
    </p:extLst>
  </p:cSld>
  <p:clrMapOvr>
    <a:masterClrMapping/>
  </p:clrMapOvr>
  <mc:AlternateContent xmlns:mc="http://schemas.openxmlformats.org/markup-compatibility/2006" xmlns:p14="http://schemas.microsoft.com/office/powerpoint/2010/main">
    <mc:Choice Requires="p14">
      <p:transition spd="slow" p14:dur="2000" advTm="30451"/>
    </mc:Choice>
    <mc:Fallback xmlns="">
      <p:transition spd="slow" advTm="30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amask">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TotalTime>
  <Words>1013</Words>
  <Application>Microsoft Office PowerPoint</Application>
  <PresentationFormat>Widescreen</PresentationFormat>
  <Paragraphs>64</Paragraphs>
  <Slides>6</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Bookman Old Style</vt:lpstr>
      <vt:lpstr>Helvetica</vt:lpstr>
      <vt:lpstr>Rockwell</vt:lpstr>
      <vt:lpstr>Damask</vt:lpstr>
      <vt:lpstr>Towards a Model for Predicting Overland Trafficking Routes  Cornell, Harry Necaise, Aaron  Robkin, Jessica    IDS 6916 Research Practicum Final Presentation </vt:lpstr>
      <vt:lpstr>Introduction - Terrorism and the Theft of Cultural Heritage </vt:lpstr>
      <vt:lpstr>Introduction - Looting and the Funding of Terrorism </vt:lpstr>
      <vt:lpstr>Introduction - Transnational Smuggling and Overland Trafficking</vt:lpstr>
      <vt:lpstr>Topic / Purpose Statement</vt:lpstr>
      <vt:lpstr>Central Research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Model for Predicting Overland Trafficking Routes  Cornell, Harry Necaise, Aaron  Robkin, Jessica  Vaz, Karina  IDS 6916 Research Practicum Alpha Presentation</dc:title>
  <dc:creator>Cornell, Lincoln H (Harry)</dc:creator>
  <cp:lastModifiedBy>Lincoln Cornell</cp:lastModifiedBy>
  <cp:revision>62</cp:revision>
  <dcterms:modified xsi:type="dcterms:W3CDTF">2019-12-10T00:39:17Z</dcterms:modified>
</cp:coreProperties>
</file>